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0"/>
  </p:notesMasterIdLst>
  <p:handoutMasterIdLst>
    <p:handoutMasterId r:id="rId11"/>
  </p:handoutMasterIdLst>
  <p:sldIdLst>
    <p:sldId id="257" r:id="rId2"/>
    <p:sldId id="421" r:id="rId3"/>
    <p:sldId id="436" r:id="rId4"/>
    <p:sldId id="446" r:id="rId5"/>
    <p:sldId id="435" r:id="rId6"/>
    <p:sldId id="447" r:id="rId7"/>
    <p:sldId id="440" r:id="rId8"/>
    <p:sldId id="437" r:id="rId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rad, Jacinta C" initials="CJC" lastIdx="2" clrIdx="0">
    <p:extLst>
      <p:ext uri="{19B8F6BF-5375-455C-9EA6-DF929625EA0E}">
        <p15:presenceInfo xmlns:p15="http://schemas.microsoft.com/office/powerpoint/2012/main" userId="S::jcconrad@cougarnet.uh.edu::b24cab9d-4d05-4975-b7cf-b8f8d5a6c5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6B25"/>
    <a:srgbClr val="CC0000"/>
    <a:srgbClr val="DB2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2"/>
    <p:restoredTop sz="78452" autoAdjust="0"/>
  </p:normalViewPr>
  <p:slideViewPr>
    <p:cSldViewPr snapToGrid="0">
      <p:cViewPr varScale="1">
        <p:scale>
          <a:sx n="92" d="100"/>
          <a:sy n="92" d="100"/>
        </p:scale>
        <p:origin x="223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-1752" y="-90"/>
      </p:cViewPr>
      <p:guideLst>
        <p:guide orient="horz" pos="3023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49237D1C-EF32-964A-839E-4DB4D1364BB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052" tIns="47526" rIns="95052" bIns="4752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3A2D5CB8-1984-F441-9E05-6F9D6D9FAF7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68650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052" tIns="47526" rIns="95052" bIns="4752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89DAB2E3-E753-DE4B-96D6-1B51EA338AC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68650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052" tIns="47526" rIns="95052" bIns="4752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0613F360-B4FA-834C-9EC7-7923C17DF18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88"/>
            <a:ext cx="3168650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052" tIns="47526" rIns="95052" bIns="4752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2699250-1AFC-144C-8F09-AB08FEB932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CC23427-9617-9D41-9CD9-93A94D9F039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89288" cy="473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5052" tIns="47526" rIns="95052" bIns="4752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68DA56C-81D6-6E47-BB4A-1833C7C707C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89288" cy="473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5052" tIns="47526" rIns="95052" bIns="4752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2F53F82-2CB3-ED42-A11C-6A3B06A2976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9675" y="709613"/>
            <a:ext cx="4835525" cy="3625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DD97037B-FD04-DC47-99D5-4487F600160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7263" y="4572000"/>
            <a:ext cx="5421312" cy="4333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5052" tIns="47526" rIns="95052" bIns="475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C4478FB8-FA9E-434A-96BE-24CEACE8BED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2413"/>
            <a:ext cx="3189288" cy="473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5052" tIns="47526" rIns="95052" bIns="4752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2E1B2132-DB09-2E4B-8B3B-35A66D67EF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42413"/>
            <a:ext cx="3189288" cy="473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5052" tIns="47526" rIns="95052" bIns="4752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3C9F96D-227A-4147-A773-C06DD521CC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>
            <a:extLst>
              <a:ext uri="{FF2B5EF4-FFF2-40B4-BE49-F238E27FC236}">
                <a16:creationId xmlns:a16="http://schemas.microsoft.com/office/drawing/2014/main" id="{5F15E79A-D2EF-484F-B0A3-51DC54664A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71525" indent="-296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874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621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13836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9556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305276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50996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96716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6F4AB61-D252-BB48-988E-7B91332A1CCA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E2FAD9E7-20CC-654A-B568-616F345BBC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2BA908E1-F7EE-0747-AF51-2F0E203FB9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E5EAF-CC72-9AD3-DA87-0EF2676BA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>
            <a:extLst>
              <a:ext uri="{FF2B5EF4-FFF2-40B4-BE49-F238E27FC236}">
                <a16:creationId xmlns:a16="http://schemas.microsoft.com/office/drawing/2014/main" id="{87EA5175-2532-01D6-CB50-58390FA56B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15963" indent="-274638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03313" indent="-220663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544638" indent="-220663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1985963" indent="-220663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4431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003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3575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147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C9547FB-2C90-8F41-B179-0E8123BF445A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441AE1E3-F01D-31D0-84F7-A1A15FDC0F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4550" cy="3490913"/>
          </a:xfrm>
          <a:ln/>
        </p:spPr>
      </p:sp>
      <p:sp>
        <p:nvSpPr>
          <p:cNvPr id="425987" name="Rectangle 3">
            <a:extLst>
              <a:ext uri="{FF2B5EF4-FFF2-40B4-BE49-F238E27FC236}">
                <a16:creationId xmlns:a16="http://schemas.microsoft.com/office/drawing/2014/main" id="{E610F999-6EAD-5C2E-ED43-6C79E00CDB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3263" y="4422775"/>
            <a:ext cx="5616575" cy="4187825"/>
          </a:xfrm>
        </p:spPr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918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B8CA9-5415-E978-3528-F6DE7563D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>
            <a:extLst>
              <a:ext uri="{FF2B5EF4-FFF2-40B4-BE49-F238E27FC236}">
                <a16:creationId xmlns:a16="http://schemas.microsoft.com/office/drawing/2014/main" id="{85335C70-1F02-ABFA-1F5C-F2E6D3B252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15963" indent="-274638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03313" indent="-220663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544638" indent="-220663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1985963" indent="-220663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4431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003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3575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147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C9547FB-2C90-8F41-B179-0E8123BF445A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7DF06456-D757-D1D1-3FEE-F2BBAD9E52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4550" cy="3490913"/>
          </a:xfrm>
          <a:ln/>
        </p:spPr>
      </p:sp>
      <p:sp>
        <p:nvSpPr>
          <p:cNvPr id="425987" name="Rectangle 3">
            <a:extLst>
              <a:ext uri="{FF2B5EF4-FFF2-40B4-BE49-F238E27FC236}">
                <a16:creationId xmlns:a16="http://schemas.microsoft.com/office/drawing/2014/main" id="{EB6DB1FA-1EED-197D-C578-171283185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3263" y="4422775"/>
            <a:ext cx="5616575" cy="4187825"/>
          </a:xfrm>
        </p:spPr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039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92AC9-2709-1827-DE83-A88262813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>
            <a:extLst>
              <a:ext uri="{FF2B5EF4-FFF2-40B4-BE49-F238E27FC236}">
                <a16:creationId xmlns:a16="http://schemas.microsoft.com/office/drawing/2014/main" id="{F157CC9D-CD15-7116-D121-0F9DEFB271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15963" indent="-274638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03313" indent="-220663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544638" indent="-220663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1985963" indent="-220663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4431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003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3575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147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C9547FB-2C90-8F41-B179-0E8123BF445A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0486364F-094A-99A5-DFAC-9439AA5032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4550" cy="3490913"/>
          </a:xfrm>
          <a:ln/>
        </p:spPr>
      </p:sp>
      <p:sp>
        <p:nvSpPr>
          <p:cNvPr id="425987" name="Rectangle 3">
            <a:extLst>
              <a:ext uri="{FF2B5EF4-FFF2-40B4-BE49-F238E27FC236}">
                <a16:creationId xmlns:a16="http://schemas.microsoft.com/office/drawing/2014/main" id="{464DE354-78DA-805B-FC94-1B38E2B531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3263" y="4422775"/>
            <a:ext cx="5616575" cy="4187825"/>
          </a:xfrm>
        </p:spPr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331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18E4D-D614-DF1B-1AE4-D3BC0A9FE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>
            <a:extLst>
              <a:ext uri="{FF2B5EF4-FFF2-40B4-BE49-F238E27FC236}">
                <a16:creationId xmlns:a16="http://schemas.microsoft.com/office/drawing/2014/main" id="{5B330380-4C7F-4034-5184-7AE45FC63B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15963" indent="-274638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03313" indent="-220663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544638" indent="-220663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1985963" indent="-220663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4431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003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3575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147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C9547FB-2C90-8F41-B179-0E8123BF445A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3E6D363E-0A9C-BBAC-77CD-1DCEA8A4AA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4550" cy="3490913"/>
          </a:xfrm>
          <a:ln/>
        </p:spPr>
      </p:sp>
      <p:sp>
        <p:nvSpPr>
          <p:cNvPr id="425987" name="Rectangle 3">
            <a:extLst>
              <a:ext uri="{FF2B5EF4-FFF2-40B4-BE49-F238E27FC236}">
                <a16:creationId xmlns:a16="http://schemas.microsoft.com/office/drawing/2014/main" id="{EFC55C07-6A38-6A59-9333-D6F0CB730A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3263" y="4422775"/>
            <a:ext cx="5616575" cy="4187825"/>
          </a:xfrm>
        </p:spPr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2771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0D4CB-F043-EC3B-B6B3-4AF503C11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>
            <a:extLst>
              <a:ext uri="{FF2B5EF4-FFF2-40B4-BE49-F238E27FC236}">
                <a16:creationId xmlns:a16="http://schemas.microsoft.com/office/drawing/2014/main" id="{103015E6-888A-D579-0571-193B493869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15963" indent="-274638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03313" indent="-220663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544638" indent="-220663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1985963" indent="-220663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4431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003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3575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147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C9547FB-2C90-8F41-B179-0E8123BF445A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4B1083C1-6065-8270-6162-53E434386B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4550" cy="3490913"/>
          </a:xfrm>
          <a:ln/>
        </p:spPr>
      </p:sp>
      <p:sp>
        <p:nvSpPr>
          <p:cNvPr id="425987" name="Rectangle 3">
            <a:extLst>
              <a:ext uri="{FF2B5EF4-FFF2-40B4-BE49-F238E27FC236}">
                <a16:creationId xmlns:a16="http://schemas.microsoft.com/office/drawing/2014/main" id="{797F19E6-93E0-60B4-1AB5-6799685C1A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3263" y="4422775"/>
            <a:ext cx="5616575" cy="4187825"/>
          </a:xfrm>
        </p:spPr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492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1C220-4984-71BE-789C-0A423ECD1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>
            <a:extLst>
              <a:ext uri="{FF2B5EF4-FFF2-40B4-BE49-F238E27FC236}">
                <a16:creationId xmlns:a16="http://schemas.microsoft.com/office/drawing/2014/main" id="{91009E1F-1A42-0848-63DE-4FB0AA1879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15963" indent="-274638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03313" indent="-220663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544638" indent="-220663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1985963" indent="-220663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4431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003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3575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147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C9547FB-2C90-8F41-B179-0E8123BF445A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5E3FFDBE-D338-1737-BDF3-D1132B1EE5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4550" cy="3490913"/>
          </a:xfrm>
          <a:ln/>
        </p:spPr>
      </p:sp>
      <p:sp>
        <p:nvSpPr>
          <p:cNvPr id="425987" name="Rectangle 3">
            <a:extLst>
              <a:ext uri="{FF2B5EF4-FFF2-40B4-BE49-F238E27FC236}">
                <a16:creationId xmlns:a16="http://schemas.microsoft.com/office/drawing/2014/main" id="{F19F8C28-854E-7119-7296-664D55DD3E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3263" y="4422775"/>
            <a:ext cx="5616575" cy="4187825"/>
          </a:xfrm>
        </p:spPr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765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C6421-707C-F8BF-3476-B9C166808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>
            <a:extLst>
              <a:ext uri="{FF2B5EF4-FFF2-40B4-BE49-F238E27FC236}">
                <a16:creationId xmlns:a16="http://schemas.microsoft.com/office/drawing/2014/main" id="{D00B77E9-B678-C8BC-533E-00E6273C8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15963" indent="-274638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03313" indent="-220663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544638" indent="-220663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1985963" indent="-220663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4431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003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3575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14763" indent="-220663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C9547FB-2C90-8F41-B179-0E8123BF445A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048C39B6-9B41-1F8E-A24E-4BF1F31D69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4550" cy="3490913"/>
          </a:xfrm>
          <a:ln/>
        </p:spPr>
      </p:sp>
      <p:sp>
        <p:nvSpPr>
          <p:cNvPr id="425987" name="Rectangle 3">
            <a:extLst>
              <a:ext uri="{FF2B5EF4-FFF2-40B4-BE49-F238E27FC236}">
                <a16:creationId xmlns:a16="http://schemas.microsoft.com/office/drawing/2014/main" id="{870A4B35-C13B-6A1E-1CED-4598235BCF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3263" y="4422775"/>
            <a:ext cx="5616575" cy="4187825"/>
          </a:xfrm>
        </p:spPr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054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67580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06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1008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5281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8421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8389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2445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6034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40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687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0443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347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292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0473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5559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>
            <a:extLst>
              <a:ext uri="{FF2B5EF4-FFF2-40B4-BE49-F238E27FC236}">
                <a16:creationId xmlns:a16="http://schemas.microsoft.com/office/drawing/2014/main" id="{E066B72A-B305-3840-877F-B6854BE31923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190500" y="6784975"/>
            <a:ext cx="8912225" cy="3175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>
              <a:latin typeface="Tahoma" panose="020B0604030504040204" pitchFamily="34" charset="0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70BB13C-6B2F-1045-9436-93C2E9AC07D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5100" y="982663"/>
            <a:ext cx="8226425" cy="31750"/>
          </a:xfrm>
          <a:prstGeom prst="rect">
            <a:avLst/>
          </a:prstGeom>
          <a:gradFill rotWithShape="0">
            <a:gsLst>
              <a:gs pos="0">
                <a:schemeClr val="tx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>
              <a:latin typeface="Tahom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7">
            <a:extLst>
              <a:ext uri="{FF2B5EF4-FFF2-40B4-BE49-F238E27FC236}">
                <a16:creationId xmlns:a16="http://schemas.microsoft.com/office/drawing/2014/main" id="{59A985C9-290F-0F4A-864D-35AACADC7E7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52400" y="1309688"/>
            <a:ext cx="8843963" cy="1470025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200" b="1" dirty="0">
                <a:solidFill>
                  <a:srgbClr val="DB201B"/>
                </a:solidFill>
              </a:rPr>
              <a:t>11th </a:t>
            </a:r>
            <a:r>
              <a:rPr lang="en-US" sz="3200" b="1" dirty="0" err="1">
                <a:solidFill>
                  <a:srgbClr val="DB201B"/>
                </a:solidFill>
              </a:rPr>
              <a:t>i</a:t>
            </a:r>
            <a:r>
              <a:rPr lang="en-US" sz="3200" b="1" dirty="0">
                <a:solidFill>
                  <a:srgbClr val="DB201B"/>
                </a:solidFill>
              </a:rPr>
              <a:t>-CoMSE Workshop: </a:t>
            </a:r>
            <a:br>
              <a:rPr lang="en-US" sz="3200" b="1" dirty="0">
                <a:solidFill>
                  <a:srgbClr val="DB201B"/>
                </a:solidFill>
              </a:rPr>
            </a:br>
            <a:r>
              <a:rPr lang="en-US" sz="3200" b="1" dirty="0">
                <a:solidFill>
                  <a:srgbClr val="DB201B"/>
                </a:solidFill>
              </a:rPr>
              <a:t>Mesoscale Particle-Based Modeling</a:t>
            </a:r>
            <a:br>
              <a:rPr lang="en-US" sz="1800" b="1" dirty="0">
                <a:solidFill>
                  <a:srgbClr val="DB201B"/>
                </a:solidFill>
              </a:rPr>
            </a:br>
            <a:br>
              <a:rPr lang="en-US" sz="1800" b="1" dirty="0">
                <a:solidFill>
                  <a:srgbClr val="DB201B"/>
                </a:solidFill>
              </a:rPr>
            </a:br>
            <a:r>
              <a:rPr lang="en-US" sz="2200" b="1" dirty="0">
                <a:solidFill>
                  <a:srgbClr val="DB201B"/>
                </a:solidFill>
              </a:rPr>
              <a:t>Mississippi State University</a:t>
            </a:r>
            <a:br>
              <a:rPr lang="en-US" sz="2200" b="1" dirty="0">
                <a:solidFill>
                  <a:srgbClr val="DB201B"/>
                </a:solidFill>
              </a:rPr>
            </a:br>
            <a:r>
              <a:rPr lang="en-US" sz="2200" b="1">
                <a:solidFill>
                  <a:srgbClr val="DB201B"/>
                </a:solidFill>
              </a:rPr>
              <a:t>July 21–25</a:t>
            </a:r>
            <a:r>
              <a:rPr lang="en-US" sz="2200" b="1" dirty="0">
                <a:solidFill>
                  <a:srgbClr val="DB201B"/>
                </a:solidFill>
              </a:rPr>
              <a:t>, 2025</a:t>
            </a:r>
            <a:br>
              <a:rPr lang="en-US" sz="1800" b="1" dirty="0">
                <a:solidFill>
                  <a:srgbClr val="DB201B"/>
                </a:solidFill>
              </a:rPr>
            </a:br>
            <a:br>
              <a:rPr lang="en-US" sz="1800" b="1" dirty="0">
                <a:solidFill>
                  <a:srgbClr val="DB201B"/>
                </a:solidFill>
              </a:rPr>
            </a:br>
            <a:endParaRPr lang="en-US" sz="2400" b="1" dirty="0">
              <a:solidFill>
                <a:srgbClr val="DB201B"/>
              </a:solidFill>
              <a:ea typeface="+mj-ea"/>
              <a:cs typeface="+mj-cs"/>
            </a:endParaRPr>
          </a:p>
        </p:txBody>
      </p:sp>
      <p:sp>
        <p:nvSpPr>
          <p:cNvPr id="4098" name="Rectangle 5">
            <a:extLst>
              <a:ext uri="{FF2B5EF4-FFF2-40B4-BE49-F238E27FC236}">
                <a16:creationId xmlns:a16="http://schemas.microsoft.com/office/drawing/2014/main" id="{D0C919B3-F220-DF4A-B358-742B2F409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3607254"/>
            <a:ext cx="82169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2200" b="1" dirty="0"/>
              <a:t>Multiparticle collision dynamics I</a:t>
            </a:r>
          </a:p>
          <a:p>
            <a:pPr algn="ctr">
              <a:spcBef>
                <a:spcPct val="20000"/>
              </a:spcBef>
            </a:pPr>
            <a:r>
              <a:rPr lang="en-US" altLang="en-US" sz="2200" b="1"/>
              <a:t>Session 12: </a:t>
            </a:r>
            <a:r>
              <a:rPr lang="en-US" altLang="en-US" sz="2200" b="1" dirty="0"/>
              <a:t>Coupling to colloids</a:t>
            </a:r>
            <a:endParaRPr lang="en-US" altLang="en-US" sz="2800" b="1" dirty="0"/>
          </a:p>
        </p:txBody>
      </p:sp>
      <p:pic>
        <p:nvPicPr>
          <p:cNvPr id="2" name="Picture 1" descr="A white outline of a book&#10;&#10;AI-generated content may be incorrect.">
            <a:extLst>
              <a:ext uri="{FF2B5EF4-FFF2-40B4-BE49-F238E27FC236}">
                <a16:creationId xmlns:a16="http://schemas.microsoft.com/office/drawing/2014/main" id="{250F2BC6-8ABC-C15A-21AD-352080C0F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262" y="5795511"/>
            <a:ext cx="3249475" cy="782121"/>
          </a:xfrm>
          <a:prstGeom prst="rect">
            <a:avLst/>
          </a:prstGeom>
          <a:solidFill>
            <a:schemeClr val="tx2"/>
          </a:solidFill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6804-15A1-49DD-3CB7-CE9C3797C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>
            <a:extLst>
              <a:ext uri="{FF2B5EF4-FFF2-40B4-BE49-F238E27FC236}">
                <a16:creationId xmlns:a16="http://schemas.microsoft.com/office/drawing/2014/main" id="{713C61C2-150D-FC79-05B1-F76C1B83C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679155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600" b="1" dirty="0">
                <a:solidFill>
                  <a:srgbClr val="CC0000"/>
                </a:solidFill>
                <a:cs typeface="+mj-cs"/>
              </a:rPr>
              <a:t>Nanoparticles / colloids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3">
                <a:extLst>
                  <a:ext uri="{FF2B5EF4-FFF2-40B4-BE49-F238E27FC236}">
                    <a16:creationId xmlns:a16="http://schemas.microsoft.com/office/drawing/2014/main" id="{1798D64A-A6D1-C2D9-73AC-CF744A26C1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2022" y="1105693"/>
                <a:ext cx="7958789" cy="3466307"/>
              </a:xfrm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ＭＳ Ｐゴシック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/>
                <a:r>
                  <a:rPr lang="en-US" altLang="ja-JP" sz="2200" kern="0" dirty="0"/>
                  <a:t>Particles that are suspended in a solvent</a:t>
                </a:r>
              </a:p>
              <a:p>
                <a:pPr lvl="1" eaLnBrk="1" hangingPunct="1"/>
                <a:r>
                  <a:rPr lang="en-US" altLang="ja-JP" sz="1800" kern="0" dirty="0"/>
                  <a:t>Nanoparticle vs. colloid is usually around ~1 </a:t>
                </a:r>
                <a14:m>
                  <m:oMath xmlns:m="http://schemas.openxmlformats.org/officeDocument/2006/math">
                    <m:r>
                      <a:rPr lang="en-US" altLang="ja-JP" sz="1800" b="0" i="1" kern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ja-JP" sz="1800" kern="0" dirty="0"/>
                  <a:t>m</a:t>
                </a:r>
              </a:p>
              <a:p>
                <a:pPr eaLnBrk="1" hangingPunct="1"/>
                <a:endParaRPr lang="en-US" altLang="ja-JP" sz="2200" kern="0" dirty="0"/>
              </a:p>
              <a:p>
                <a:pPr eaLnBrk="1" hangingPunct="1"/>
                <a:endParaRPr lang="en-US" altLang="ja-JP" sz="2200" kern="0" dirty="0"/>
              </a:p>
            </p:txBody>
          </p:sp>
        </mc:Choice>
        <mc:Fallback xmlns="">
          <p:sp>
            <p:nvSpPr>
              <p:cNvPr id="20" name="Rectangle 3">
                <a:extLst>
                  <a:ext uri="{FF2B5EF4-FFF2-40B4-BE49-F238E27FC236}">
                    <a16:creationId xmlns:a16="http://schemas.microsoft.com/office/drawing/2014/main" id="{1798D64A-A6D1-C2D9-73AC-CF744A26C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2022" y="1105693"/>
                <a:ext cx="7958789" cy="3466307"/>
              </a:xfrm>
              <a:prstGeom prst="rect">
                <a:avLst/>
              </a:prstGeom>
              <a:blipFill>
                <a:blip r:embed="rId3"/>
                <a:stretch>
                  <a:fillRect l="-957" t="-730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F1FCCF7-AC9B-508A-291C-D15650363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901" y="2007013"/>
            <a:ext cx="2389910" cy="1892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5E68B7-94C9-4B4D-5DDB-2117C6A3E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111" y="3937994"/>
            <a:ext cx="2389910" cy="1999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FD903-0965-41EC-5951-866D89A81DC2}"/>
              </a:ext>
            </a:extLst>
          </p:cNvPr>
          <p:cNvSpPr txBox="1"/>
          <p:nvPr/>
        </p:nvSpPr>
        <p:spPr>
          <a:xfrm>
            <a:off x="5140036" y="5937031"/>
            <a:ext cx="3546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J. Zhang et al. </a:t>
            </a:r>
            <a:r>
              <a:rPr lang="en-US" i="1" dirty="0"/>
              <a:t>Adv. </a:t>
            </a:r>
            <a:r>
              <a:rPr lang="en-US" i="1" dirty="0" err="1"/>
              <a:t>Funct</a:t>
            </a:r>
            <a:r>
              <a:rPr lang="en-US" i="1" dirty="0"/>
              <a:t>. Mater. </a:t>
            </a:r>
            <a:r>
              <a:rPr lang="en-US" b="1" dirty="0"/>
              <a:t>17</a:t>
            </a:r>
            <a:r>
              <a:rPr lang="en-US" dirty="0"/>
              <a:t>, 3295 (2007)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6588E6-CF6E-EABB-348D-D31DB5E6F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035" y="2247739"/>
            <a:ext cx="3168073" cy="29700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32BE1F-5CBA-0CBD-3AC7-7FEBE00AB279}"/>
              </a:ext>
            </a:extLst>
          </p:cNvPr>
          <p:cNvSpPr txBox="1"/>
          <p:nvPr/>
        </p:nvSpPr>
        <p:spPr>
          <a:xfrm>
            <a:off x="632689" y="5429141"/>
            <a:ext cx="3546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faculty.college.emory.edu</a:t>
            </a:r>
            <a:r>
              <a:rPr lang="en-US" dirty="0"/>
              <a:t>/sites/weeks/lab/</a:t>
            </a:r>
            <a:r>
              <a:rPr lang="en-US" dirty="0" err="1"/>
              <a:t>gelpage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383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85FCF-2011-35EA-A6F7-F2447F630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>
            <a:extLst>
              <a:ext uri="{FF2B5EF4-FFF2-40B4-BE49-F238E27FC236}">
                <a16:creationId xmlns:a16="http://schemas.microsoft.com/office/drawing/2014/main" id="{BAF6683A-81FC-D22F-1322-B848D7126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679155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600" b="1" dirty="0">
                <a:solidFill>
                  <a:srgbClr val="CC0000"/>
                </a:solidFill>
                <a:cs typeface="+mj-cs"/>
              </a:rPr>
              <a:t>Nanoparticles / colloids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1B0A2E37-2B2C-A319-5307-D9397E341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022" y="1105693"/>
            <a:ext cx="8139093" cy="346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ja-JP" sz="2200" b="1" kern="0" dirty="0"/>
              <a:t>Objective: </a:t>
            </a:r>
            <a:r>
              <a:rPr lang="en-US" altLang="ja-JP" sz="2200" kern="0" dirty="0"/>
              <a:t>model hydrodynamic interactions on particles and between particles</a:t>
            </a:r>
          </a:p>
          <a:p>
            <a:pPr lvl="1" eaLnBrk="1" hangingPunct="1"/>
            <a:r>
              <a:rPr lang="en-US" altLang="ja-JP" sz="1800" kern="0" dirty="0"/>
              <a:t>Can play an important role on both individual and collective dynamics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4ED58B-F0BC-2B8F-1E65-A85EE8CAA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971" y="2473682"/>
            <a:ext cx="3570780" cy="3278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9AB28E-D6FE-9623-CE50-5BDFF3809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1" y="2473683"/>
            <a:ext cx="3570779" cy="327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9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1F3B1-70A6-4DB6-3EF7-617D3EF53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>
            <a:extLst>
              <a:ext uri="{FF2B5EF4-FFF2-40B4-BE49-F238E27FC236}">
                <a16:creationId xmlns:a16="http://schemas.microsoft.com/office/drawing/2014/main" id="{23583AA4-F629-FF23-B0F3-82FAF0CE1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679155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600" b="1" dirty="0">
                <a:solidFill>
                  <a:srgbClr val="CC0000"/>
                </a:solidFill>
                <a:cs typeface="+mj-cs"/>
              </a:rPr>
              <a:t>Nanoparticles / colloids in MPCD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B7666AAB-A57D-DF6A-AA91-F9693B95E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022" y="1105693"/>
            <a:ext cx="8686800" cy="346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ja-JP" sz="2200" kern="0" dirty="0"/>
              <a:t>Central pairwise potentials (like WCA)</a:t>
            </a:r>
            <a:br>
              <a:rPr lang="en-US" altLang="ja-JP" sz="2200" kern="0" dirty="0"/>
            </a:br>
            <a:br>
              <a:rPr lang="en-US" altLang="ja-JP" sz="2200" kern="0" dirty="0"/>
            </a:br>
            <a:br>
              <a:rPr lang="en-US" altLang="ja-JP" sz="2200" kern="0" dirty="0"/>
            </a:br>
            <a:br>
              <a:rPr lang="en-US" altLang="ja-JP" sz="2200" kern="0" dirty="0"/>
            </a:br>
            <a:br>
              <a:rPr lang="en-US" altLang="ja-JP" sz="2200" kern="0" dirty="0"/>
            </a:br>
            <a:br>
              <a:rPr lang="en-US" altLang="ja-JP" sz="2200" kern="0" dirty="0"/>
            </a:br>
            <a:br>
              <a:rPr lang="en-US" altLang="ja-JP" sz="2200" kern="0" dirty="0"/>
            </a:br>
            <a:br>
              <a:rPr lang="en-US" altLang="ja-JP" sz="2200" kern="0" dirty="0"/>
            </a:br>
            <a:br>
              <a:rPr lang="en-US" altLang="ja-JP" sz="2200" kern="0" dirty="0"/>
            </a:br>
            <a:br>
              <a:rPr lang="en-US" altLang="ja-JP" sz="2200" kern="0" dirty="0"/>
            </a:br>
            <a:endParaRPr lang="en-US" altLang="ja-JP" sz="2200" kern="0" dirty="0"/>
          </a:p>
          <a:p>
            <a:pPr eaLnBrk="1" hangingPunct="1"/>
            <a:r>
              <a:rPr lang="en-US" altLang="ja-JP" sz="2200" kern="0" dirty="0"/>
              <a:t>Potential drawbacks</a:t>
            </a:r>
          </a:p>
          <a:p>
            <a:pPr lvl="1" eaLnBrk="1" hangingPunct="1"/>
            <a:r>
              <a:rPr lang="en-US" altLang="ja-JP" sz="1800" kern="0" dirty="0"/>
              <a:t>Expensive (we wanted to get rid of pair potentials for the solvent!)</a:t>
            </a:r>
          </a:p>
          <a:p>
            <a:pPr lvl="1" eaLnBrk="1" hangingPunct="1"/>
            <a:r>
              <a:rPr lang="en-US" altLang="ja-JP" sz="1800" kern="0" dirty="0"/>
              <a:t>No tangential forces (slip)</a:t>
            </a:r>
            <a:endParaRPr lang="en-US" altLang="ja-JP" sz="1400" kern="0" dirty="0"/>
          </a:p>
          <a:p>
            <a:pPr lvl="1" eaLnBrk="1" hangingPunct="1"/>
            <a:endParaRPr lang="en-US" altLang="ja-JP" sz="1800" kern="0" dirty="0"/>
          </a:p>
          <a:p>
            <a:pPr marL="457200" lvl="1" indent="0" eaLnBrk="1" hangingPunct="1">
              <a:buNone/>
            </a:pPr>
            <a:endParaRPr lang="en-US" altLang="ja-JP" sz="1800" kern="0" dirty="0"/>
          </a:p>
          <a:p>
            <a:pPr marL="457200" lvl="1" indent="0" eaLnBrk="1" hangingPunct="1">
              <a:buNone/>
            </a:pPr>
            <a:endParaRPr lang="en-US" altLang="ja-JP" sz="2200" kern="0" dirty="0">
              <a:sym typeface="Wingdings" pitchFamily="2" charset="2"/>
            </a:endParaRPr>
          </a:p>
          <a:p>
            <a:pPr eaLnBrk="1" hangingPunct="1"/>
            <a:endParaRPr lang="en-US" altLang="ja-JP" sz="2200"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0BDB3-5408-A19C-0FB0-ADD674E7A596}"/>
              </a:ext>
            </a:extLst>
          </p:cNvPr>
          <p:cNvSpPr txBox="1"/>
          <p:nvPr/>
        </p:nvSpPr>
        <p:spPr>
          <a:xfrm>
            <a:off x="567430" y="4473091"/>
            <a:ext cx="714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J.T. Padding and A.A. Louis. </a:t>
            </a:r>
            <a:r>
              <a:rPr lang="en-US" i="1" dirty="0"/>
              <a:t>Phys. Rev. E</a:t>
            </a:r>
            <a:r>
              <a:rPr lang="en-US" dirty="0"/>
              <a:t> </a:t>
            </a:r>
            <a:r>
              <a:rPr lang="en-US" b="1" dirty="0"/>
              <a:t>74</a:t>
            </a:r>
            <a:r>
              <a:rPr lang="en-US" dirty="0"/>
              <a:t>, 031402 (2006).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1A42F-E0D4-C26B-88BD-3689B852A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314" y="1614311"/>
            <a:ext cx="3213664" cy="2810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CF79F8-201F-9380-7878-10C8E8750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87" y="2094354"/>
            <a:ext cx="4831871" cy="160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54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CDBA6-DC4F-67A6-BA23-06B216F2C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>
            <a:extLst>
              <a:ext uri="{FF2B5EF4-FFF2-40B4-BE49-F238E27FC236}">
                <a16:creationId xmlns:a16="http://schemas.microsoft.com/office/drawing/2014/main" id="{2D25C23F-33CB-9BE4-48CA-FFB0D203C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679155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600" b="1" dirty="0">
                <a:solidFill>
                  <a:srgbClr val="CC0000"/>
                </a:solidFill>
                <a:cs typeface="+mj-cs"/>
              </a:rPr>
              <a:t>Nanoparticles / colloids in MPCD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A63EBBB6-0ED2-5276-397C-D99E40986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022" y="1105693"/>
            <a:ext cx="8686800" cy="346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ja-JP" sz="2200" kern="0" dirty="0"/>
              <a:t>Bounce-back coupling</a:t>
            </a:r>
          </a:p>
          <a:p>
            <a:pPr lvl="1" eaLnBrk="1" hangingPunct="1"/>
            <a:r>
              <a:rPr lang="en-US" altLang="ja-JP" sz="1800" kern="0" dirty="0"/>
              <a:t>Reflect the velocity when particle hits, or</a:t>
            </a:r>
          </a:p>
          <a:p>
            <a:pPr lvl="1" eaLnBrk="1" hangingPunct="1"/>
            <a:r>
              <a:rPr lang="en-US" altLang="ja-JP" sz="1800" kern="0" dirty="0"/>
              <a:t>Draw new particle velocities</a:t>
            </a:r>
            <a:br>
              <a:rPr lang="en-US" altLang="ja-JP" sz="1800" kern="0" dirty="0"/>
            </a:br>
            <a:br>
              <a:rPr lang="en-US" altLang="ja-JP" sz="1800" kern="0" dirty="0"/>
            </a:br>
            <a:br>
              <a:rPr lang="en-US" altLang="ja-JP" sz="1800" kern="0" dirty="0"/>
            </a:br>
            <a:br>
              <a:rPr lang="en-US" altLang="ja-JP" sz="1800" kern="0" dirty="0"/>
            </a:br>
            <a:br>
              <a:rPr lang="en-US" altLang="ja-JP" sz="1800" kern="0" dirty="0"/>
            </a:br>
            <a:br>
              <a:rPr lang="en-US" altLang="ja-JP" sz="1800" kern="0" dirty="0"/>
            </a:br>
            <a:br>
              <a:rPr lang="en-US" altLang="ja-JP" sz="1800" kern="0" dirty="0"/>
            </a:br>
            <a:br>
              <a:rPr lang="en-US" altLang="ja-JP" sz="1800" kern="0" dirty="0"/>
            </a:br>
            <a:br>
              <a:rPr lang="en-US" altLang="ja-JP" sz="1800" kern="0" dirty="0"/>
            </a:br>
            <a:endParaRPr lang="en-US" altLang="ja-JP" sz="1800" kern="0" dirty="0"/>
          </a:p>
          <a:p>
            <a:pPr eaLnBrk="1" hangingPunct="1"/>
            <a:r>
              <a:rPr lang="en-US" altLang="ja-JP" sz="2200" kern="0" dirty="0"/>
              <a:t>Potential drawbacks</a:t>
            </a:r>
          </a:p>
          <a:p>
            <a:pPr lvl="1" eaLnBrk="1" hangingPunct="1"/>
            <a:r>
              <a:rPr lang="en-US" altLang="ja-JP" sz="1800" kern="0" dirty="0"/>
              <a:t>Needs collision detection (as expensive as computing pairwise interactions)</a:t>
            </a:r>
          </a:p>
          <a:p>
            <a:pPr lvl="1" eaLnBrk="1" hangingPunct="1"/>
            <a:r>
              <a:rPr lang="en-US" altLang="ja-JP" sz="1800" kern="0" dirty="0"/>
              <a:t>May introduce artificial forces (like depletion)</a:t>
            </a:r>
          </a:p>
          <a:p>
            <a:pPr lvl="1" eaLnBrk="1" hangingPunct="1"/>
            <a:r>
              <a:rPr lang="en-US" altLang="ja-JP" sz="1800" kern="0" dirty="0"/>
              <a:t>How to handle collisions in cells near surfaces of particles (will discuss this problem more in upcoming sessions)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0B5AC6-3002-7140-07AB-AAAFCA01B7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596"/>
          <a:stretch>
            <a:fillRect/>
          </a:stretch>
        </p:blipFill>
        <p:spPr>
          <a:xfrm>
            <a:off x="567431" y="2305483"/>
            <a:ext cx="4004569" cy="14911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E1751D-31D2-0619-022D-0A647C0758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233"/>
          <a:stretch>
            <a:fillRect/>
          </a:stretch>
        </p:blipFill>
        <p:spPr>
          <a:xfrm>
            <a:off x="4572000" y="2294060"/>
            <a:ext cx="4004569" cy="15025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429CA9-88FD-90EC-B388-00EA9DBAA77E}"/>
              </a:ext>
            </a:extLst>
          </p:cNvPr>
          <p:cNvSpPr txBox="1"/>
          <p:nvPr/>
        </p:nvSpPr>
        <p:spPr>
          <a:xfrm>
            <a:off x="567430" y="4029743"/>
            <a:ext cx="811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Ex: J.K. Whitmer and E. </a:t>
            </a:r>
            <a:r>
              <a:rPr lang="en-US" dirty="0" err="1"/>
              <a:t>Luijten</a:t>
            </a:r>
            <a:r>
              <a:rPr lang="en-US" dirty="0"/>
              <a:t>. </a:t>
            </a:r>
            <a:r>
              <a:rPr lang="en-US" i="1" dirty="0"/>
              <a:t>J. Phys.: </a:t>
            </a:r>
            <a:r>
              <a:rPr lang="en-US" i="1" dirty="0" err="1"/>
              <a:t>Condens</a:t>
            </a:r>
            <a:r>
              <a:rPr lang="en-US" i="1" dirty="0"/>
              <a:t>. Matter</a:t>
            </a:r>
            <a:r>
              <a:rPr lang="en-US" dirty="0"/>
              <a:t> </a:t>
            </a:r>
            <a:r>
              <a:rPr lang="en-US" b="1" dirty="0"/>
              <a:t>22</a:t>
            </a:r>
            <a:r>
              <a:rPr lang="en-US" dirty="0"/>
              <a:t>, 104106 (2010).</a:t>
            </a:r>
          </a:p>
        </p:txBody>
      </p:sp>
    </p:spTree>
    <p:extLst>
      <p:ext uri="{BB962C8B-B14F-4D97-AF65-F5344CB8AC3E}">
        <p14:creationId xmlns:p14="http://schemas.microsoft.com/office/powerpoint/2010/main" val="2626245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80D97-3746-B132-3537-874E359C6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>
            <a:extLst>
              <a:ext uri="{FF2B5EF4-FFF2-40B4-BE49-F238E27FC236}">
                <a16:creationId xmlns:a16="http://schemas.microsoft.com/office/drawing/2014/main" id="{A50A7F1B-89C3-B7A3-385D-6FBB55DE4F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679155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600" b="1" dirty="0">
                <a:solidFill>
                  <a:srgbClr val="CC0000"/>
                </a:solidFill>
                <a:cs typeface="+mj-cs"/>
              </a:rPr>
              <a:t>Nanoparticles / colloids in MPCD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B361DCFC-4848-C747-4007-9002D99C3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022" y="1105693"/>
            <a:ext cx="8686800" cy="346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ja-JP" sz="2200" kern="0" dirty="0"/>
              <a:t>Collision coupling</a:t>
            </a:r>
          </a:p>
          <a:p>
            <a:pPr lvl="1" eaLnBrk="1" hangingPunct="1"/>
            <a:r>
              <a:rPr lang="en-US" altLang="ja-JP" sz="1800" kern="0" dirty="0"/>
              <a:t>Discretize surface of the particle</a:t>
            </a:r>
          </a:p>
          <a:p>
            <a:pPr lvl="1" eaLnBrk="1" hangingPunct="1"/>
            <a:r>
              <a:rPr lang="en-US" altLang="ja-JP" sz="1800" kern="0" dirty="0"/>
              <a:t>Surface particles participate in collision step (rather than streaming step)</a:t>
            </a:r>
          </a:p>
          <a:p>
            <a:pPr marL="0" indent="0" eaLnBrk="1" hangingPunct="1">
              <a:buNone/>
            </a:pPr>
            <a:br>
              <a:rPr lang="en-US" altLang="ja-JP" sz="2200" kern="0" dirty="0"/>
            </a:br>
            <a:br>
              <a:rPr lang="en-US" altLang="ja-JP" sz="2200" kern="0" dirty="0"/>
            </a:br>
            <a:br>
              <a:rPr lang="en-US" altLang="ja-JP" sz="2200" kern="0" dirty="0"/>
            </a:br>
            <a:endParaRPr lang="en-US" altLang="ja-JP" sz="2200" kern="0" dirty="0"/>
          </a:p>
          <a:p>
            <a:pPr marL="0" indent="0" eaLnBrk="1" hangingPunct="1">
              <a:buNone/>
            </a:pPr>
            <a:endParaRPr lang="en-US" altLang="ja-JP" sz="2200" kern="0" dirty="0"/>
          </a:p>
          <a:p>
            <a:pPr marL="0" indent="0" eaLnBrk="1" hangingPunct="1">
              <a:buNone/>
            </a:pPr>
            <a:endParaRPr lang="en-US" altLang="ja-JP" sz="2200" kern="0" dirty="0"/>
          </a:p>
          <a:p>
            <a:pPr marL="0" indent="0" eaLnBrk="1" hangingPunct="1">
              <a:buNone/>
            </a:pPr>
            <a:endParaRPr lang="en-US" altLang="ja-JP" sz="2200" kern="0" dirty="0"/>
          </a:p>
          <a:p>
            <a:pPr marL="0" indent="0" eaLnBrk="1" hangingPunct="1">
              <a:buNone/>
            </a:pPr>
            <a:endParaRPr lang="en-US" altLang="ja-JP" sz="2200" kern="0" dirty="0"/>
          </a:p>
          <a:p>
            <a:pPr eaLnBrk="1" hangingPunct="1"/>
            <a:r>
              <a:rPr lang="en-US" altLang="ja-JP" sz="2200" kern="0" dirty="0"/>
              <a:t>Potential drawbacks</a:t>
            </a:r>
          </a:p>
          <a:p>
            <a:pPr lvl="1" eaLnBrk="1" hangingPunct="1"/>
            <a:r>
              <a:rPr lang="en-US" altLang="ja-JP" sz="1800" kern="0" dirty="0"/>
              <a:t>Constructing the particle model is more challenging</a:t>
            </a:r>
          </a:p>
          <a:p>
            <a:pPr lvl="1" eaLnBrk="1" hangingPunct="1"/>
            <a:r>
              <a:rPr lang="en-US" altLang="ja-JP" sz="1800" kern="0" dirty="0"/>
              <a:t>Need to hold shape of the particle together (stiff springs)</a:t>
            </a:r>
          </a:p>
          <a:p>
            <a:pPr lvl="1" eaLnBrk="1" hangingPunct="1"/>
            <a:endParaRPr lang="en-US" altLang="ja-JP" sz="1800" kern="0" dirty="0"/>
          </a:p>
          <a:p>
            <a:pPr marL="457200" lvl="1" indent="0" eaLnBrk="1" hangingPunct="1">
              <a:buNone/>
            </a:pPr>
            <a:endParaRPr lang="en-US" altLang="ja-JP" sz="1800" kern="0" dirty="0"/>
          </a:p>
          <a:p>
            <a:pPr marL="457200" lvl="1" indent="0" eaLnBrk="1" hangingPunct="1">
              <a:buNone/>
            </a:pPr>
            <a:endParaRPr lang="en-US" altLang="ja-JP" sz="2200" kern="0" dirty="0">
              <a:sym typeface="Wingdings" pitchFamily="2" charset="2"/>
            </a:endParaRPr>
          </a:p>
          <a:p>
            <a:pPr eaLnBrk="1" hangingPunct="1"/>
            <a:endParaRPr lang="en-US" altLang="ja-JP" sz="22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F69AE-E149-9358-3943-9755B7E86B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545"/>
          <a:stretch>
            <a:fillRect/>
          </a:stretch>
        </p:blipFill>
        <p:spPr>
          <a:xfrm>
            <a:off x="457200" y="2285500"/>
            <a:ext cx="2730500" cy="2306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773E70-484E-385E-D31D-3964DAF0B5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455" b="-3789"/>
          <a:stretch>
            <a:fillRect/>
          </a:stretch>
        </p:blipFill>
        <p:spPr>
          <a:xfrm>
            <a:off x="3050899" y="2285500"/>
            <a:ext cx="2730500" cy="243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942B0-052B-E548-6319-B9DBC615ADB4}"/>
              </a:ext>
            </a:extLst>
          </p:cNvPr>
          <p:cNvSpPr txBox="1"/>
          <p:nvPr/>
        </p:nvSpPr>
        <p:spPr>
          <a:xfrm>
            <a:off x="567430" y="4653202"/>
            <a:ext cx="811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S. Poblete et al. </a:t>
            </a:r>
            <a:r>
              <a:rPr lang="en-US" i="1" dirty="0"/>
              <a:t>Phys. Rev. E</a:t>
            </a:r>
            <a:r>
              <a:rPr lang="en-US" dirty="0"/>
              <a:t> </a:t>
            </a:r>
            <a:r>
              <a:rPr lang="en-US" b="1" dirty="0"/>
              <a:t>90</a:t>
            </a:r>
            <a:r>
              <a:rPr lang="en-US" dirty="0"/>
              <a:t>, 033314 (2014).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C3E05A-4B4A-5413-DF46-955C02D32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374" y="2176678"/>
            <a:ext cx="2524426" cy="252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3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10CF4-C896-7B40-7475-7F9D638B0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>
            <a:extLst>
              <a:ext uri="{FF2B5EF4-FFF2-40B4-BE49-F238E27FC236}">
                <a16:creationId xmlns:a16="http://schemas.microsoft.com/office/drawing/2014/main" id="{EFF4378A-9D9C-CE2C-41F7-743CED139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022" y="1105693"/>
            <a:ext cx="8686800" cy="346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ja-JP" sz="2200" kern="0" dirty="0"/>
              <a:t>Sedimentation is the process of a colloidal particle falling through a fluid, usually due to a density mismatch.</a:t>
            </a:r>
            <a:br>
              <a:rPr lang="en-US" altLang="ja-JP" sz="2200" kern="0" dirty="0"/>
            </a:br>
            <a:br>
              <a:rPr lang="en-US" altLang="ja-JP" sz="2200" kern="0" dirty="0"/>
            </a:br>
            <a:br>
              <a:rPr lang="en-US" altLang="ja-JP" sz="2200" kern="0" dirty="0"/>
            </a:br>
            <a:br>
              <a:rPr lang="en-US" altLang="ja-JP" sz="2200" kern="0" dirty="0"/>
            </a:br>
            <a:br>
              <a:rPr lang="en-US" altLang="ja-JP" sz="2200" kern="0" dirty="0"/>
            </a:br>
            <a:endParaRPr lang="en-US" altLang="ja-JP" sz="2200" kern="0" dirty="0"/>
          </a:p>
          <a:p>
            <a:pPr eaLnBrk="1" hangingPunct="1"/>
            <a:r>
              <a:rPr lang="en-US" altLang="ja-JP" sz="2200" kern="0" dirty="0">
                <a:sym typeface="Wingdings" pitchFamily="2" charset="2"/>
              </a:rPr>
              <a:t>Force balance: sum of forces on colloids and solvent must match</a:t>
            </a:r>
            <a:br>
              <a:rPr lang="en-US" altLang="ja-JP" sz="2200" kern="0" dirty="0">
                <a:sym typeface="Wingdings" pitchFamily="2" charset="2"/>
              </a:rPr>
            </a:br>
            <a:br>
              <a:rPr lang="en-US" altLang="ja-JP" sz="2200" kern="0" dirty="0">
                <a:sym typeface="Wingdings" pitchFamily="2" charset="2"/>
              </a:rPr>
            </a:br>
            <a:br>
              <a:rPr lang="en-US" altLang="ja-JP" sz="2200" kern="0" dirty="0">
                <a:sym typeface="Wingdings" pitchFamily="2" charset="2"/>
              </a:rPr>
            </a:br>
            <a:endParaRPr lang="en-US" altLang="ja-JP" sz="2200" kern="0" dirty="0">
              <a:sym typeface="Wingdings" pitchFamily="2" charset="2"/>
            </a:endParaRPr>
          </a:p>
          <a:p>
            <a:pPr eaLnBrk="1" hangingPunct="1"/>
            <a:r>
              <a:rPr lang="en-US" altLang="ja-JP" sz="2200" kern="0" dirty="0">
                <a:sym typeface="Wingdings" pitchFamily="2" charset="2"/>
              </a:rPr>
              <a:t>Finite-size effects: periodic boundary conditions slow the motion of the particle compared to being in an infinite volume.</a:t>
            </a:r>
            <a:endParaRPr lang="en-US" altLang="ja-JP" sz="1800" kern="0" dirty="0">
              <a:sym typeface="Wingdings" pitchFamily="2" charset="2"/>
            </a:endParaRPr>
          </a:p>
          <a:p>
            <a:pPr marL="800100" lvl="1" indent="-342900" eaLnBrk="1" hangingPunct="1">
              <a:buAutoNum type="arabicPeriod"/>
            </a:pPr>
            <a:endParaRPr lang="en-US" altLang="ja-JP" sz="1800" kern="0" dirty="0">
              <a:sym typeface="Wingdings" pitchFamily="2" charset="2"/>
            </a:endParaRPr>
          </a:p>
          <a:p>
            <a:pPr marL="1257300" lvl="2" indent="-285750" eaLnBrk="1" hangingPunct="1"/>
            <a:endParaRPr lang="en-US" altLang="ja-JP" sz="1400" kern="0" dirty="0">
              <a:sym typeface="Wingdings" pitchFamily="2" charset="2"/>
            </a:endParaRPr>
          </a:p>
          <a:p>
            <a:pPr marL="800100" lvl="1" indent="-342900" eaLnBrk="1" hangingPunct="1">
              <a:buAutoNum type="arabicPeriod"/>
            </a:pPr>
            <a:endParaRPr lang="en-US" altLang="ja-JP" sz="1800" kern="0" dirty="0">
              <a:sym typeface="Wingdings" pitchFamily="2" charset="2"/>
            </a:endParaRPr>
          </a:p>
          <a:p>
            <a:pPr marL="914400" lvl="1" indent="-457200" eaLnBrk="1" hangingPunct="1">
              <a:buAutoNum type="arabicPeriod"/>
            </a:pPr>
            <a:endParaRPr lang="en-US" altLang="ja-JP" sz="2200" kern="0" dirty="0">
              <a:sym typeface="Wingdings" pitchFamily="2" charset="2"/>
            </a:endParaRPr>
          </a:p>
          <a:p>
            <a:pPr eaLnBrk="1" hangingPunct="1"/>
            <a:endParaRPr lang="en-US" altLang="ja-JP" sz="2200" kern="0" dirty="0"/>
          </a:p>
        </p:txBody>
      </p:sp>
      <p:sp>
        <p:nvSpPr>
          <p:cNvPr id="424962" name="Rectangle 2">
            <a:extLst>
              <a:ext uri="{FF2B5EF4-FFF2-40B4-BE49-F238E27FC236}">
                <a16:creationId xmlns:a16="http://schemas.microsoft.com/office/drawing/2014/main" id="{8EC1D1B6-C866-C069-04EF-35D112B521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679155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600" b="1" dirty="0">
                <a:solidFill>
                  <a:srgbClr val="CC0000"/>
                </a:solidFill>
                <a:cs typeface="+mj-cs"/>
              </a:rPr>
              <a:t>Exercise: Sedimentation of a sphere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7FE93E-097B-1C36-8786-96679F1A2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391" y="4225134"/>
            <a:ext cx="3390900" cy="3937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59F07F3-3C6A-9793-5C38-5A90F7F5839A}"/>
              </a:ext>
            </a:extLst>
          </p:cNvPr>
          <p:cNvSpPr/>
          <p:nvPr/>
        </p:nvSpPr>
        <p:spPr bwMode="auto">
          <a:xfrm>
            <a:off x="3929489" y="1894596"/>
            <a:ext cx="1285022" cy="128502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53A1F1-E371-414D-0C86-1A78954D45BC}"/>
              </a:ext>
            </a:extLst>
          </p:cNvPr>
          <p:cNvCxnSpPr/>
          <p:nvPr/>
        </p:nvCxnSpPr>
        <p:spPr bwMode="auto">
          <a:xfrm>
            <a:off x="4572000" y="2589464"/>
            <a:ext cx="0" cy="9018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9A9250-FD1F-F6B6-DE29-612E5E0A0166}"/>
              </a:ext>
            </a:extLst>
          </p:cNvPr>
          <p:cNvSpPr txBox="1"/>
          <p:nvPr/>
        </p:nvSpPr>
        <p:spPr>
          <a:xfrm>
            <a:off x="4641275" y="3188417"/>
            <a:ext cx="97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</a:t>
            </a:r>
            <a:r>
              <a:rPr lang="en-US" baseline="-25000" dirty="0"/>
              <a:t>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E04FBC-71F2-7340-EB6C-939FB832D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436" y="2067207"/>
            <a:ext cx="20320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34D8BC-E745-5238-143F-51DACFA32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154" y="2703516"/>
            <a:ext cx="18923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46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8A31A-5E0B-A24E-A8FB-E05B48891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>
            <a:extLst>
              <a:ext uri="{FF2B5EF4-FFF2-40B4-BE49-F238E27FC236}">
                <a16:creationId xmlns:a16="http://schemas.microsoft.com/office/drawing/2014/main" id="{B51A09E3-28EA-ACB1-9EEA-9B76DA7C75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697922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600" b="1" dirty="0">
                <a:solidFill>
                  <a:srgbClr val="CC0000"/>
                </a:solidFill>
              </a:rPr>
              <a:t>Questions</a:t>
            </a:r>
            <a:endParaRPr lang="en-US" sz="3600" b="1" dirty="0">
              <a:solidFill>
                <a:srgbClr val="CC0000"/>
              </a:solidFill>
              <a:cs typeface="+mj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F57116DA-E025-8E5A-E558-3AAF0A056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672" y="1236086"/>
            <a:ext cx="8922328" cy="561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en-US" altLang="en-US" sz="2200" dirty="0">
                <a:cs typeface="Arial" panose="020B0604020202020204" pitchFamily="34" charset="0"/>
              </a:rPr>
              <a:t>How to construct the model?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1800" dirty="0">
                <a:cs typeface="Arial" panose="020B0604020202020204" pitchFamily="34" charset="0"/>
              </a:rPr>
              <a:t>We have a tool for converting STL files to HOOMD inputs if you are interested!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200" dirty="0">
                <a:cs typeface="Arial" panose="020B0604020202020204" pitchFamily="34" charset="0"/>
              </a:rPr>
              <a:t>What should the density of surface particles be? Does it matter?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200" dirty="0">
                <a:cs typeface="Arial" panose="020B0604020202020204" pitchFamily="34" charset="0"/>
              </a:rPr>
              <a:t>What can go wrong?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1800" dirty="0">
                <a:cs typeface="Arial" panose="020B0604020202020204" pitchFamily="34" charset="0"/>
              </a:rPr>
              <a:t>Shape gets too floppy if springs are too soft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1800" dirty="0">
                <a:cs typeface="Arial" panose="020B0604020202020204" pitchFamily="34" charset="0"/>
              </a:rPr>
              <a:t>Simulation blows up if bad integration of springs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200" dirty="0">
                <a:cs typeface="Arial" panose="020B0604020202020204" pitchFamily="34" charset="0"/>
              </a:rPr>
              <a:t>Tradeoff in signal-to-noise ratio for applied force, may get physical instabilities if force is too large for suspensions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200" dirty="0">
                <a:cs typeface="Arial" panose="020B0604020202020204" pitchFamily="34" charset="0"/>
              </a:rPr>
              <a:t>Can I simulate active particles? Yes, with the right model!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sz="2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en-US" sz="26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en-US" sz="2000" dirty="0"/>
          </a:p>
          <a:p>
            <a:pPr algn="just" eaLnBrk="1" hangingPunct="1"/>
            <a:endParaRPr lang="en-US" sz="2000" dirty="0">
              <a:cs typeface="+mn-cs"/>
            </a:endParaRPr>
          </a:p>
          <a:p>
            <a:pPr marL="0" indent="0" algn="just" eaLnBrk="1" hangingPunct="1">
              <a:buNone/>
            </a:pPr>
            <a:endParaRPr lang="en-US" sz="2000" dirty="0">
              <a:cs typeface="+mn-cs"/>
            </a:endParaRPr>
          </a:p>
          <a:p>
            <a:pPr algn="just" eaLnBrk="1" hangingPunct="1"/>
            <a:endParaRPr lang="en-US" altLang="ja-JP" sz="2000" dirty="0"/>
          </a:p>
          <a:p>
            <a:pPr algn="just" eaLnBrk="1" hangingPunct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31136352"/>
      </p:ext>
    </p:extLst>
  </p:cSld>
  <p:clrMapOvr>
    <a:masterClrMapping/>
  </p:clrMapOvr>
</p:sld>
</file>

<file path=ppt/theme/theme1.xml><?xml version="1.0" encoding="utf-8"?>
<a:theme xmlns:a="http://schemas.openxmlformats.org/drawingml/2006/main" name="Coarse_Graining_Review_Berlin_Spring_2006">
  <a:themeElements>
    <a:clrScheme name="">
      <a:dk1>
        <a:srgbClr val="000000"/>
      </a:dk1>
      <a:lt1>
        <a:srgbClr val="FFFFFF"/>
      </a:lt1>
      <a:dk2>
        <a:srgbClr val="3333CC"/>
      </a:dk2>
      <a:lt2>
        <a:srgbClr val="808080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00009B"/>
      </a:folHlink>
    </a:clrScheme>
    <a:fontScheme name="Coarse_Graining_Review_Berlin_Spring_2006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Coarse_Graining_Review_Berlin_Spring_200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rse_Graining_Review_Berlin_Spring_2006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rse_Graining_Review_Berlin_Spring_2006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rse_Graining_Review_Berlin_Spring_2006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rse_Graining_Review_Berlin_Spring_2006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rse_Graining_Review_Berlin_Spring_2006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arse_Graining_Review_Berlin_Spring_2006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arse_Graining_Review_Berlin_Spring_2006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arse_Graining_Review_Berlin_Spring_2006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arse_Graining_Review_Berlin_Spring_2006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arse_Graining_Review_Berlin_Spring_2006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arse_Graining_Review_Berlin_Spring_2006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arse_Graining_Review_Berlin_Spring_2006 13">
        <a:dk1>
          <a:srgbClr val="000000"/>
        </a:dk1>
        <a:lt1>
          <a:srgbClr val="FFFFFF"/>
        </a:lt1>
        <a:dk2>
          <a:srgbClr val="3333CC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rse_Graining_Review_Berlin_Spring_2006 14">
        <a:dk1>
          <a:srgbClr val="000000"/>
        </a:dk1>
        <a:lt1>
          <a:srgbClr val="FFFFFF"/>
        </a:lt1>
        <a:dk2>
          <a:srgbClr val="3333CC"/>
        </a:dk2>
        <a:lt2>
          <a:srgbClr val="808080"/>
        </a:lt2>
        <a:accent1>
          <a:srgbClr val="00FF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FF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rse_Graining_Review_Berlin_Spring_2006 15">
        <a:dk1>
          <a:srgbClr val="000000"/>
        </a:dk1>
        <a:lt1>
          <a:srgbClr val="FFFFFF"/>
        </a:lt1>
        <a:dk2>
          <a:srgbClr val="3333CC"/>
        </a:dk2>
        <a:lt2>
          <a:srgbClr val="808080"/>
        </a:lt2>
        <a:accent1>
          <a:srgbClr val="00E4A8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rse_Graining_Review_Berlin_Spring_2006 16">
        <a:dk1>
          <a:srgbClr val="000000"/>
        </a:dk1>
        <a:lt1>
          <a:srgbClr val="FFFFFF"/>
        </a:lt1>
        <a:dk2>
          <a:srgbClr val="3333CC"/>
        </a:dk2>
        <a:lt2>
          <a:srgbClr val="808080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NCSU</Template>
  <TotalTime>18835</TotalTime>
  <Words>501</Words>
  <Application>Microsoft Macintosh PowerPoint</Application>
  <PresentationFormat>On-screen Show (4:3)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ＭＳ Ｐゴシック</vt:lpstr>
      <vt:lpstr>Arial</vt:lpstr>
      <vt:lpstr>Cambria Math</vt:lpstr>
      <vt:lpstr>Tahoma</vt:lpstr>
      <vt:lpstr>Times New Roman</vt:lpstr>
      <vt:lpstr>Wingdings</vt:lpstr>
      <vt:lpstr>Coarse_Graining_Review_Berlin_Spring_2006</vt:lpstr>
      <vt:lpstr>11th i-CoMSE Workshop:  Mesoscale Particle-Based Modeling  Mississippi State University July 21–25, 2025  </vt:lpstr>
      <vt:lpstr>Nanoparticles / colloids</vt:lpstr>
      <vt:lpstr>Nanoparticles / colloids</vt:lpstr>
      <vt:lpstr>Nanoparticles / colloids in MPCD</vt:lpstr>
      <vt:lpstr>Nanoparticles / colloids in MPCD</vt:lpstr>
      <vt:lpstr>Nanoparticles / colloids in MPCD</vt:lpstr>
      <vt:lpstr>Exercise: Sedimentation of a sphere</vt:lpstr>
      <vt:lpstr>Questions</vt:lpstr>
    </vt:vector>
  </TitlesOfParts>
  <Company>NC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Preferred Customer</dc:creator>
  <cp:lastModifiedBy>Michael Howard</cp:lastModifiedBy>
  <cp:revision>699</cp:revision>
  <cp:lastPrinted>2020-10-29T21:53:05Z</cp:lastPrinted>
  <dcterms:created xsi:type="dcterms:W3CDTF">2002-06-03T19:27:43Z</dcterms:created>
  <dcterms:modified xsi:type="dcterms:W3CDTF">2025-07-22T14:30:12Z</dcterms:modified>
</cp:coreProperties>
</file>